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3"/>
  </p:notesMasterIdLst>
  <p:sldIdLst>
    <p:sldId id="256" r:id="rId2"/>
    <p:sldId id="460" r:id="rId3"/>
    <p:sldId id="564" r:id="rId4"/>
    <p:sldId id="551" r:id="rId5"/>
    <p:sldId id="555" r:id="rId6"/>
    <p:sldId id="531" r:id="rId7"/>
    <p:sldId id="456" r:id="rId8"/>
    <p:sldId id="545" r:id="rId9"/>
    <p:sldId id="457" r:id="rId10"/>
    <p:sldId id="455" r:id="rId11"/>
    <p:sldId id="554" r:id="rId12"/>
    <p:sldId id="463" r:id="rId13"/>
    <p:sldId id="532" r:id="rId14"/>
    <p:sldId id="533" r:id="rId15"/>
    <p:sldId id="540" r:id="rId16"/>
    <p:sldId id="556" r:id="rId17"/>
    <p:sldId id="552" r:id="rId18"/>
    <p:sldId id="541" r:id="rId19"/>
    <p:sldId id="542" r:id="rId20"/>
    <p:sldId id="557" r:id="rId21"/>
    <p:sldId id="543" r:id="rId22"/>
    <p:sldId id="546" r:id="rId23"/>
    <p:sldId id="544" r:id="rId24"/>
    <p:sldId id="549" r:id="rId25"/>
    <p:sldId id="548" r:id="rId26"/>
    <p:sldId id="550" r:id="rId27"/>
    <p:sldId id="547" r:id="rId28"/>
    <p:sldId id="565" r:id="rId29"/>
    <p:sldId id="558" r:id="rId30"/>
    <p:sldId id="534" r:id="rId31"/>
    <p:sldId id="536" r:id="rId32"/>
    <p:sldId id="560" r:id="rId33"/>
    <p:sldId id="537" r:id="rId34"/>
    <p:sldId id="538" r:id="rId35"/>
    <p:sldId id="539" r:id="rId36"/>
    <p:sldId id="562" r:id="rId37"/>
    <p:sldId id="535" r:id="rId38"/>
    <p:sldId id="559" r:id="rId39"/>
    <p:sldId id="553" r:id="rId40"/>
    <p:sldId id="563" r:id="rId41"/>
    <p:sldId id="561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5709C55F-86B5-9446-ADFB-FFDAAF414CDB}">
          <p14:sldIdLst>
            <p14:sldId id="256"/>
            <p14:sldId id="460"/>
            <p14:sldId id="564"/>
            <p14:sldId id="551"/>
            <p14:sldId id="555"/>
          </p14:sldIdLst>
        </p14:section>
        <p14:section name="What is ML" id="{CBD21469-F09D-4E4C-B8C3-A809DDBF042E}">
          <p14:sldIdLst>
            <p14:sldId id="531"/>
            <p14:sldId id="456"/>
            <p14:sldId id="545"/>
            <p14:sldId id="457"/>
            <p14:sldId id="455"/>
            <p14:sldId id="554"/>
            <p14:sldId id="463"/>
            <p14:sldId id="532"/>
            <p14:sldId id="533"/>
            <p14:sldId id="540"/>
            <p14:sldId id="556"/>
            <p14:sldId id="552"/>
            <p14:sldId id="541"/>
            <p14:sldId id="542"/>
            <p14:sldId id="557"/>
            <p14:sldId id="543"/>
            <p14:sldId id="546"/>
            <p14:sldId id="544"/>
            <p14:sldId id="549"/>
            <p14:sldId id="548"/>
            <p14:sldId id="550"/>
            <p14:sldId id="547"/>
            <p14:sldId id="565"/>
            <p14:sldId id="558"/>
            <p14:sldId id="534"/>
            <p14:sldId id="536"/>
            <p14:sldId id="560"/>
            <p14:sldId id="537"/>
            <p14:sldId id="538"/>
            <p14:sldId id="539"/>
            <p14:sldId id="562"/>
            <p14:sldId id="535"/>
            <p14:sldId id="559"/>
            <p14:sldId id="553"/>
            <p14:sldId id="563"/>
            <p14:sldId id="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72"/>
    <p:restoredTop sz="90464"/>
  </p:normalViewPr>
  <p:slideViewPr>
    <p:cSldViewPr snapToGrid="0" snapToObjects="1">
      <p:cViewPr varScale="1">
        <p:scale>
          <a:sx n="82" d="100"/>
          <a:sy n="82" d="100"/>
        </p:scale>
        <p:origin x="176" y="1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8/5/18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think of this as a series of if statements, and for a long time this is how people did predictions, more or 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47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“How did you learn what a cat was?”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34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77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CS 106A, Lecture 26</a:t>
            </a:r>
            <a:br>
              <a:rPr lang="en-US" sz="4000" dirty="0"/>
            </a:br>
            <a:r>
              <a:rPr lang="en-US" sz="4000" dirty="0"/>
              <a:t>Life After CS 106A, Part 2</a:t>
            </a:r>
            <a:br>
              <a:rPr lang="en-US" sz="4000" dirty="0"/>
            </a:br>
            <a:r>
              <a:rPr lang="en-US" sz="4000" dirty="0"/>
              <a:t>[insert machine learning diagram?]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/>
              <a:t>none!</a:t>
            </a:r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04800" y="1447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“The field of study that gives computers the ability to learn without being explicitly programmed”  - Arthur Samuel, 1959</a:t>
            </a:r>
          </a:p>
          <a:p>
            <a:r>
              <a:rPr lang="en-US" sz="3600" dirty="0"/>
              <a:t>How can a computer do this?</a:t>
            </a:r>
            <a:endParaRPr lang="en-US" sz="3400" dirty="0"/>
          </a:p>
          <a:p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3771086" y="4396938"/>
            <a:ext cx="16809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Data.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214619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What is machine learning?</a:t>
            </a:r>
          </a:p>
          <a:p>
            <a:r>
              <a:rPr lang="en-US" sz="3600" dirty="0"/>
              <a:t>Why is it useful?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Supervised Learning</a:t>
            </a:r>
          </a:p>
          <a:p>
            <a:pPr lvl="1"/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Demo: k-Nearest-Neighbor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What else can machine learning do?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How do we safely use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99892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Animal Classification: Take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3987800"/>
          </a:xfrm>
        </p:spPr>
        <p:txBody>
          <a:bodyPr/>
          <a:lstStyle/>
          <a:p>
            <a:r>
              <a:rPr lang="en-US" sz="3200" dirty="0"/>
              <a:t>Here’s a sketch of how we can approach this problem through machine learning:</a:t>
            </a:r>
          </a:p>
          <a:p>
            <a:pPr marL="0" indent="0">
              <a:buNone/>
            </a:pP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>
                <a:latin typeface="Calibri"/>
                <a:ea typeface="Consolas" charset="0"/>
                <a:cs typeface="Calibri"/>
              </a:rPr>
              <a:t>Input to the algorithm: MANY cats and MANY not-cats</a:t>
            </a:r>
          </a:p>
          <a:p>
            <a:r>
              <a:rPr lang="en-US" sz="2800" dirty="0">
                <a:latin typeface="Calibri"/>
                <a:ea typeface="Consolas" charset="0"/>
                <a:cs typeface="Calibri"/>
              </a:rPr>
              <a:t>For each image provided to the algorithm:</a:t>
            </a:r>
          </a:p>
          <a:p>
            <a:pPr lvl="1"/>
            <a:r>
              <a:rPr lang="en-US" sz="2600" dirty="0">
                <a:latin typeface="Calibri"/>
                <a:ea typeface="Consolas" charset="0"/>
                <a:cs typeface="Calibri"/>
              </a:rPr>
              <a:t>Predict whether the image is cat or not-cat</a:t>
            </a:r>
          </a:p>
          <a:p>
            <a:pPr lvl="2"/>
            <a:r>
              <a:rPr lang="en-US" sz="2400" dirty="0">
                <a:latin typeface="Calibri"/>
                <a:ea typeface="Consolas" charset="0"/>
                <a:cs typeface="Calibri"/>
              </a:rPr>
              <a:t>If correct, great, proceed to the next image</a:t>
            </a:r>
          </a:p>
          <a:p>
            <a:pPr lvl="2"/>
            <a:r>
              <a:rPr lang="en-US" sz="2400" dirty="0">
                <a:latin typeface="Calibri"/>
                <a:ea typeface="Consolas" charset="0"/>
                <a:cs typeface="Calibri"/>
              </a:rPr>
              <a:t>If incorrect, </a:t>
            </a:r>
            <a:r>
              <a:rPr lang="en-US" sz="2400" b="1" dirty="0">
                <a:latin typeface="Calibri"/>
                <a:ea typeface="Consolas" charset="0"/>
                <a:cs typeface="Calibri"/>
              </a:rPr>
              <a:t>update</a:t>
            </a:r>
            <a:r>
              <a:rPr lang="en-US" sz="2400" dirty="0">
                <a:latin typeface="Calibri"/>
                <a:ea typeface="Consolas" charset="0"/>
                <a:cs typeface="Calibri"/>
              </a:rPr>
              <a:t> the algorithm to do better next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77" y="5558619"/>
            <a:ext cx="1151277" cy="7646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7400" y="6302623"/>
            <a:ext cx="796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cat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5384800"/>
            <a:ext cx="1710289" cy="9638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61289" y="6302623"/>
            <a:ext cx="796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cat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296" y="5279219"/>
            <a:ext cx="1655571" cy="12416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98756" y="6259287"/>
            <a:ext cx="1236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not cat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32400" y="5156200"/>
            <a:ext cx="1172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6000"/>
              <a:t>…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467734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Pros/Cons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dirty="0">
                <a:latin typeface="Calibri"/>
                <a:ea typeface="Consolas" charset="0"/>
                <a:cs typeface="Calibri"/>
              </a:rPr>
              <a:t>Pros</a:t>
            </a:r>
          </a:p>
          <a:p>
            <a:pPr lvl="1"/>
            <a:r>
              <a:rPr lang="en-US" sz="2400" dirty="0">
                <a:latin typeface="Calibri"/>
                <a:ea typeface="Consolas" charset="0"/>
                <a:cs typeface="Calibri"/>
              </a:rPr>
              <a:t>Doesn</a:t>
            </a:r>
            <a:r>
              <a:rPr lang="mr-IN" sz="2400" dirty="0">
                <a:latin typeface="Calibri"/>
                <a:ea typeface="Consolas" charset="0"/>
                <a:cs typeface="Calibri"/>
              </a:rPr>
              <a:t>’</a:t>
            </a:r>
            <a:r>
              <a:rPr lang="en-US" sz="2400" dirty="0">
                <a:latin typeface="Calibri"/>
                <a:ea typeface="Consolas" charset="0"/>
                <a:cs typeface="Calibri"/>
              </a:rPr>
              <a:t>t require us to explicitly tell the algorithm what’s important to distinguish between cats and not-cats</a:t>
            </a:r>
          </a:p>
          <a:p>
            <a:pPr lvl="1"/>
            <a:r>
              <a:rPr lang="en-US" sz="2400" dirty="0">
                <a:latin typeface="Calibri"/>
                <a:ea typeface="Consolas" charset="0"/>
                <a:cs typeface="Calibri"/>
              </a:rPr>
              <a:t>Not specific to the cat problem: we could show it images of </a:t>
            </a:r>
            <a:r>
              <a:rPr lang="en-US" sz="2400" b="1" dirty="0">
                <a:latin typeface="Calibri"/>
                <a:ea typeface="Consolas" charset="0"/>
                <a:cs typeface="Calibri"/>
              </a:rPr>
              <a:t>anything</a:t>
            </a:r>
            <a:r>
              <a:rPr lang="en-US" sz="2400" dirty="0">
                <a:latin typeface="Calibri"/>
                <a:ea typeface="Consolas" charset="0"/>
                <a:cs typeface="Calibri"/>
              </a:rPr>
              <a:t> and </a:t>
            </a:r>
            <a:r>
              <a:rPr lang="en-US" sz="2400" b="1" dirty="0">
                <a:latin typeface="Calibri"/>
                <a:ea typeface="Consolas" charset="0"/>
                <a:cs typeface="Calibri"/>
              </a:rPr>
              <a:t>train</a:t>
            </a:r>
            <a:r>
              <a:rPr lang="en-US" sz="2400" dirty="0">
                <a:latin typeface="Calibri"/>
                <a:ea typeface="Consolas" charset="0"/>
                <a:cs typeface="Calibri"/>
              </a:rPr>
              <a:t> it to learn the difference</a:t>
            </a:r>
          </a:p>
          <a:p>
            <a:pPr lvl="1"/>
            <a:r>
              <a:rPr lang="en-US" sz="2400" dirty="0">
                <a:latin typeface="Calibri"/>
                <a:ea typeface="Consolas" charset="0"/>
                <a:cs typeface="Calibri"/>
              </a:rPr>
              <a:t>Gets better the more data we give it</a:t>
            </a:r>
          </a:p>
          <a:p>
            <a:r>
              <a:rPr lang="en-US" dirty="0">
                <a:latin typeface="Calibri"/>
                <a:ea typeface="Consolas" charset="0"/>
                <a:cs typeface="Calibri"/>
              </a:rPr>
              <a:t>Cons</a:t>
            </a:r>
          </a:p>
          <a:p>
            <a:pPr lvl="1"/>
            <a:r>
              <a:rPr lang="en-US" sz="2400" dirty="0">
                <a:latin typeface="Calibri"/>
                <a:ea typeface="Consolas" charset="0"/>
                <a:cs typeface="Calibri"/>
              </a:rPr>
              <a:t>Sometimes hard to know why the algorithm makes the predictions it does</a:t>
            </a:r>
          </a:p>
          <a:p>
            <a:pPr lvl="1"/>
            <a:r>
              <a:rPr lang="en-US" sz="2400" dirty="0">
                <a:latin typeface="Calibri"/>
                <a:ea typeface="Consolas" charset="0"/>
                <a:cs typeface="Calibri"/>
              </a:rPr>
              <a:t>Requires us to specify an </a:t>
            </a:r>
            <a:r>
              <a:rPr lang="en-US" sz="2400" b="1" dirty="0">
                <a:latin typeface="Calibri"/>
                <a:ea typeface="Consolas" charset="0"/>
                <a:cs typeface="Calibri"/>
              </a:rPr>
              <a:t>update</a:t>
            </a:r>
            <a:r>
              <a:rPr lang="en-US" sz="2400" dirty="0">
                <a:latin typeface="Calibri"/>
                <a:ea typeface="Consolas" charset="0"/>
                <a:cs typeface="Calibri"/>
              </a:rPr>
              <a:t> mechanism: how is the algorithm supposed to improve itself?</a:t>
            </a:r>
          </a:p>
          <a:p>
            <a:pPr lvl="1"/>
            <a:r>
              <a:rPr lang="en-US" sz="2400" dirty="0">
                <a:latin typeface="Calibri"/>
                <a:ea typeface="Consolas" charset="0"/>
                <a:cs typeface="Calibri"/>
              </a:rPr>
              <a:t>Might require a lot of data to perform well</a:t>
            </a:r>
          </a:p>
        </p:txBody>
      </p:sp>
    </p:spTree>
    <p:extLst>
      <p:ext uri="{BB962C8B-B14F-4D97-AF65-F5344CB8AC3E}">
        <p14:creationId xmlns:p14="http://schemas.microsoft.com/office/powerpoint/2010/main" val="2120701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this useful?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473200"/>
            <a:ext cx="4495800" cy="5181600"/>
          </a:xfrm>
        </p:spPr>
        <p:txBody>
          <a:bodyPr/>
          <a:lstStyle/>
          <a:p>
            <a:r>
              <a:rPr lang="en-US" sz="2800" dirty="0">
                <a:latin typeface="Calibri"/>
                <a:ea typeface="Consolas" charset="0"/>
                <a:cs typeface="Calibri"/>
              </a:rPr>
              <a:t>Skin cancer classification</a:t>
            </a:r>
          </a:p>
          <a:p>
            <a:pPr lvl="1"/>
            <a:r>
              <a:rPr lang="en-US" sz="2600" dirty="0">
                <a:latin typeface="Calibri"/>
                <a:ea typeface="Consolas" charset="0"/>
                <a:cs typeface="Calibri"/>
              </a:rPr>
              <a:t>Is a given lesion </a:t>
            </a:r>
            <a:r>
              <a:rPr lang="en-US" sz="2600" b="1" dirty="0">
                <a:latin typeface="Calibri"/>
                <a:ea typeface="Consolas" charset="0"/>
                <a:cs typeface="Calibri"/>
              </a:rPr>
              <a:t>benign </a:t>
            </a:r>
            <a:r>
              <a:rPr lang="en-US" sz="2600" dirty="0">
                <a:latin typeface="Calibri"/>
                <a:ea typeface="Consolas" charset="0"/>
                <a:cs typeface="Calibri"/>
              </a:rPr>
              <a:t>or </a:t>
            </a:r>
            <a:r>
              <a:rPr lang="en-US" sz="2600" b="1" dirty="0">
                <a:latin typeface="Calibri"/>
                <a:ea typeface="Consolas" charset="0"/>
                <a:cs typeface="Calibri"/>
              </a:rPr>
              <a:t>malignant</a:t>
            </a:r>
            <a:r>
              <a:rPr lang="en-US" sz="2600" dirty="0">
                <a:latin typeface="Calibri"/>
                <a:ea typeface="Consolas" charset="0"/>
                <a:cs typeface="Calibri"/>
              </a:rPr>
              <a:t>?</a:t>
            </a:r>
          </a:p>
          <a:p>
            <a:r>
              <a:rPr lang="en-US" sz="2800" dirty="0">
                <a:latin typeface="Calibri"/>
                <a:ea typeface="Consolas" charset="0"/>
                <a:cs typeface="Calibri"/>
              </a:rPr>
              <a:t>A machine learning algorithm has been shown to perform </a:t>
            </a:r>
            <a:r>
              <a:rPr lang="en-US" sz="2800" b="1" dirty="0">
                <a:latin typeface="Calibri"/>
                <a:ea typeface="Consolas" charset="0"/>
                <a:cs typeface="Calibri"/>
              </a:rPr>
              <a:t>as well</a:t>
            </a:r>
            <a:r>
              <a:rPr lang="en-US" sz="2800" dirty="0">
                <a:latin typeface="Calibri"/>
                <a:ea typeface="Consolas" charset="0"/>
                <a:cs typeface="Calibri"/>
              </a:rPr>
              <a:t> as dermatologists.</a:t>
            </a:r>
          </a:p>
          <a:p>
            <a:r>
              <a:rPr lang="en-US" sz="2800" dirty="0">
                <a:latin typeface="Calibri"/>
                <a:ea typeface="Consolas" charset="0"/>
                <a:cs typeface="Calibri"/>
              </a:rPr>
              <a:t>There are other tasks where machine learning algorithms perform </a:t>
            </a:r>
            <a:r>
              <a:rPr lang="en-US" sz="2800" b="1" dirty="0">
                <a:latin typeface="Calibri"/>
                <a:ea typeface="Consolas" charset="0"/>
                <a:cs typeface="Calibri"/>
              </a:rPr>
              <a:t>better</a:t>
            </a:r>
            <a:r>
              <a:rPr lang="en-US" sz="2800" dirty="0">
                <a:latin typeface="Calibri"/>
                <a:ea typeface="Consolas" charset="0"/>
                <a:cs typeface="Calibri"/>
              </a:rPr>
              <a:t> than skilled humans.</a:t>
            </a:r>
          </a:p>
        </p:txBody>
      </p:sp>
      <p:pic>
        <p:nvPicPr>
          <p:cNvPr id="4" name="Picture 3" descr="Screen Shot 2017-08-10 at 8.54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2" y="1524000"/>
            <a:ext cx="2512925" cy="477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" y="6412468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Esteva et al., Nature 2017.</a:t>
            </a:r>
          </a:p>
        </p:txBody>
      </p:sp>
    </p:spTree>
    <p:extLst>
      <p:ext uri="{BB962C8B-B14F-4D97-AF65-F5344CB8AC3E}">
        <p14:creationId xmlns:p14="http://schemas.microsoft.com/office/powerpoint/2010/main" val="2247418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200"/>
            <a:ext cx="8305800" cy="5181600"/>
          </a:xfrm>
        </p:spPr>
        <p:txBody>
          <a:bodyPr/>
          <a:lstStyle/>
          <a:p>
            <a:r>
              <a:rPr lang="en-US" sz="3200" dirty="0">
                <a:latin typeface="Calibri"/>
                <a:ea typeface="Consolas" charset="0"/>
                <a:cs typeface="Calibri"/>
              </a:rPr>
              <a:t>Task:</a:t>
            </a:r>
          </a:p>
          <a:p>
            <a:pPr lvl="1"/>
            <a:r>
              <a:rPr lang="en-US" sz="2800" dirty="0">
                <a:latin typeface="Calibri"/>
                <a:ea typeface="Consolas" charset="0"/>
                <a:cs typeface="Calibri"/>
              </a:rPr>
              <a:t>Given a picture of a </a:t>
            </a:r>
            <a:r>
              <a:rPr lang="en-US" sz="2800" b="1" dirty="0">
                <a:latin typeface="Calibri"/>
                <a:ea typeface="Consolas" charset="0"/>
                <a:cs typeface="Calibri"/>
              </a:rPr>
              <a:t>handwritten digit</a:t>
            </a:r>
            <a:r>
              <a:rPr lang="en-US" sz="2800" dirty="0">
                <a:latin typeface="Calibri"/>
                <a:ea typeface="Consolas" charset="0"/>
                <a:cs typeface="Calibri"/>
              </a:rPr>
              <a:t> from 0-9, predict which integer it is</a:t>
            </a:r>
          </a:p>
        </p:txBody>
      </p:sp>
      <p:pic>
        <p:nvPicPr>
          <p:cNvPr id="6" name="Picture 5" descr="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105400"/>
            <a:ext cx="1549400" cy="1549400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314700"/>
            <a:ext cx="1549400" cy="1549400"/>
          </a:xfrm>
          <a:prstGeom prst="rect">
            <a:avLst/>
          </a:prstGeom>
        </p:spPr>
      </p:pic>
      <p:pic>
        <p:nvPicPr>
          <p:cNvPr id="8" name="Picture 7" descr="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3340100"/>
            <a:ext cx="1549400" cy="1549400"/>
          </a:xfrm>
          <a:prstGeom prst="rect">
            <a:avLst/>
          </a:prstGeom>
        </p:spPr>
      </p:pic>
      <p:pic>
        <p:nvPicPr>
          <p:cNvPr id="9" name="Picture 8" descr="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5130800"/>
            <a:ext cx="1549400" cy="1549400"/>
          </a:xfrm>
          <a:prstGeom prst="rect">
            <a:avLst/>
          </a:prstGeom>
        </p:spPr>
      </p:pic>
      <p:pic>
        <p:nvPicPr>
          <p:cNvPr id="10" name="Picture 9" descr="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5130800"/>
            <a:ext cx="1549400" cy="1549400"/>
          </a:xfrm>
          <a:prstGeom prst="rect">
            <a:avLst/>
          </a:prstGeom>
        </p:spPr>
      </p:pic>
      <p:pic>
        <p:nvPicPr>
          <p:cNvPr id="11" name="Picture 10" descr="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5130800"/>
            <a:ext cx="1549400" cy="1549400"/>
          </a:xfrm>
          <a:prstGeom prst="rect">
            <a:avLst/>
          </a:prstGeom>
        </p:spPr>
      </p:pic>
      <p:pic>
        <p:nvPicPr>
          <p:cNvPr id="12" name="Picture 11" descr="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314700"/>
            <a:ext cx="1549400" cy="1549400"/>
          </a:xfrm>
          <a:prstGeom prst="rect">
            <a:avLst/>
          </a:prstGeom>
        </p:spPr>
      </p:pic>
      <p:pic>
        <p:nvPicPr>
          <p:cNvPr id="13" name="Picture 12" descr="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3340100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94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What is machine learning?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Why is it useful?</a:t>
            </a:r>
          </a:p>
          <a:p>
            <a:r>
              <a:rPr lang="en-US" sz="3600" dirty="0"/>
              <a:t>Supervised Learning</a:t>
            </a:r>
          </a:p>
          <a:p>
            <a:pPr lvl="1"/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Demo: k-Nearest-Neighbor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What else can machine learning do?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How do we safely use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9994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200"/>
            <a:ext cx="8305800" cy="5181600"/>
          </a:xfrm>
        </p:spPr>
        <p:txBody>
          <a:bodyPr/>
          <a:lstStyle/>
          <a:p>
            <a:r>
              <a:rPr lang="en-US" sz="2800" i="1" dirty="0">
                <a:latin typeface="Calibri"/>
                <a:ea typeface="Consolas" charset="0"/>
                <a:cs typeface="Calibri"/>
              </a:rPr>
              <a:t>Supervised learning </a:t>
            </a:r>
            <a:r>
              <a:rPr lang="en-US" sz="2800" dirty="0">
                <a:latin typeface="Calibri"/>
                <a:ea typeface="Consolas" charset="0"/>
                <a:cs typeface="Calibri"/>
              </a:rPr>
              <a:t>is when you know the “ground truth” correct answers</a:t>
            </a:r>
          </a:p>
          <a:p>
            <a:pPr lvl="1"/>
            <a:r>
              <a:rPr lang="en-US" sz="2600" dirty="0">
                <a:latin typeface="Calibri"/>
                <a:ea typeface="Consolas" charset="0"/>
                <a:cs typeface="Calibri"/>
              </a:rPr>
              <a:t>ex: labeling digits, skin lesions</a:t>
            </a:r>
          </a:p>
          <a:p>
            <a:r>
              <a:rPr lang="en-US" sz="2800" i="1" dirty="0">
                <a:latin typeface="Calibri"/>
                <a:ea typeface="Consolas" charset="0"/>
                <a:cs typeface="Calibri"/>
              </a:rPr>
              <a:t>Unsupervised learning</a:t>
            </a:r>
            <a:r>
              <a:rPr lang="en-US" sz="2800" dirty="0">
                <a:latin typeface="Calibri"/>
                <a:ea typeface="Consolas" charset="0"/>
                <a:cs typeface="Calibri"/>
              </a:rPr>
              <a:t> is when you don’t – this is a much harder problem!</a:t>
            </a:r>
          </a:p>
          <a:p>
            <a:pPr lvl="1"/>
            <a:r>
              <a:rPr lang="en-US" sz="2600" dirty="0">
                <a:latin typeface="Calibri"/>
                <a:ea typeface="Consolas" charset="0"/>
                <a:cs typeface="Calibri"/>
              </a:rPr>
              <a:t>ex: </a:t>
            </a:r>
          </a:p>
        </p:txBody>
      </p:sp>
    </p:spTree>
    <p:extLst>
      <p:ext uri="{BB962C8B-B14F-4D97-AF65-F5344CB8AC3E}">
        <p14:creationId xmlns:p14="http://schemas.microsoft.com/office/powerpoint/2010/main" val="1364010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200"/>
            <a:ext cx="8305800" cy="5181600"/>
          </a:xfrm>
        </p:spPr>
        <p:txBody>
          <a:bodyPr/>
          <a:lstStyle/>
          <a:p>
            <a:r>
              <a:rPr lang="en-US" sz="3200" dirty="0">
                <a:latin typeface="Calibri"/>
                <a:ea typeface="Consolas" charset="0"/>
                <a:cs typeface="Calibri"/>
              </a:rPr>
              <a:t>Task:</a:t>
            </a:r>
          </a:p>
          <a:p>
            <a:pPr lvl="1"/>
            <a:r>
              <a:rPr lang="en-US" sz="2800" dirty="0">
                <a:latin typeface="Calibri"/>
                <a:ea typeface="Consolas" charset="0"/>
                <a:cs typeface="Calibri"/>
              </a:rPr>
              <a:t>Given a picture of a </a:t>
            </a:r>
            <a:r>
              <a:rPr lang="en-US" sz="2800" b="1" dirty="0">
                <a:latin typeface="Calibri"/>
                <a:ea typeface="Consolas" charset="0"/>
                <a:cs typeface="Calibri"/>
              </a:rPr>
              <a:t>handwritten digit</a:t>
            </a:r>
            <a:r>
              <a:rPr lang="en-US" sz="2800" dirty="0">
                <a:latin typeface="Calibri"/>
                <a:ea typeface="Consolas" charset="0"/>
                <a:cs typeface="Calibri"/>
              </a:rPr>
              <a:t> from 0-9, predict which integer it is</a:t>
            </a:r>
          </a:p>
        </p:txBody>
      </p:sp>
      <p:pic>
        <p:nvPicPr>
          <p:cNvPr id="8" name="Picture 7" descr="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3340100"/>
            <a:ext cx="1295400" cy="1295400"/>
          </a:xfrm>
          <a:prstGeom prst="rect">
            <a:avLst/>
          </a:prstGeom>
        </p:spPr>
      </p:pic>
      <p:pic>
        <p:nvPicPr>
          <p:cNvPr id="10" name="Picture 9" descr="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5130800"/>
            <a:ext cx="1295400" cy="1295400"/>
          </a:xfrm>
          <a:prstGeom prst="rect">
            <a:avLst/>
          </a:prstGeom>
        </p:spPr>
      </p:pic>
      <p:pic>
        <p:nvPicPr>
          <p:cNvPr id="11" name="Picture 10" descr="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5105400"/>
            <a:ext cx="1295400" cy="1295400"/>
          </a:xfrm>
          <a:prstGeom prst="rect">
            <a:avLst/>
          </a:prstGeom>
        </p:spPr>
      </p:pic>
      <p:pic>
        <p:nvPicPr>
          <p:cNvPr id="13" name="Picture 12" descr="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3340100"/>
            <a:ext cx="1295400" cy="129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11400" y="3581400"/>
            <a:ext cx="142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Consolas"/>
                <a:cs typeface="Consolas"/>
                <a:sym typeface="Wingdings"/>
              </a:rPr>
              <a:t> 3</a:t>
            </a:r>
            <a:endParaRPr lang="en-US" sz="4400">
              <a:latin typeface="Consolas"/>
              <a:cs typeface="Consola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1400" y="5308600"/>
            <a:ext cx="142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Consolas"/>
                <a:cs typeface="Consolas"/>
                <a:sym typeface="Wingdings"/>
              </a:rPr>
              <a:t> 2</a:t>
            </a:r>
            <a:endParaRPr lang="en-US" sz="4400">
              <a:latin typeface="Consolas"/>
              <a:cs typeface="Consola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91200" y="3588841"/>
            <a:ext cx="142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Consolas"/>
                <a:cs typeface="Consolas"/>
                <a:sym typeface="Wingdings"/>
              </a:rPr>
              <a:t> 4</a:t>
            </a:r>
            <a:endParaRPr lang="en-US" sz="4400">
              <a:latin typeface="Consolas"/>
              <a:cs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91200" y="5316041"/>
            <a:ext cx="142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Consolas"/>
                <a:cs typeface="Consolas"/>
                <a:sym typeface="Wingdings"/>
              </a:rPr>
              <a:t> 9</a:t>
            </a:r>
            <a:endParaRPr lang="en-US" sz="4400">
              <a:latin typeface="Consolas"/>
              <a:cs typeface="Consola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53200" y="3340100"/>
            <a:ext cx="660400" cy="12954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391400" y="3541643"/>
            <a:ext cx="200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</a:rPr>
              <a:t>“label”</a:t>
            </a:r>
            <a:endParaRPr lang="en-US" sz="4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22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 Data / Test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800"/>
              <a:t>The algorithm gets </a:t>
            </a:r>
            <a:r>
              <a:rPr lang="en-US" sz="4800" b="1"/>
              <a:t>training data</a:t>
            </a:r>
            <a:r>
              <a:rPr lang="en-US" sz="4800"/>
              <a:t> that it can use to make predictions.</a:t>
            </a:r>
          </a:p>
          <a:p>
            <a:pPr marL="0" indent="0">
              <a:buNone/>
            </a:pPr>
            <a:endParaRPr lang="en-US" sz="4800"/>
          </a:p>
          <a:p>
            <a:pPr marL="0" indent="0">
              <a:buNone/>
            </a:pPr>
            <a:r>
              <a:rPr lang="en-US" sz="4800"/>
              <a:t>We use </a:t>
            </a:r>
            <a:r>
              <a:rPr lang="en-US" sz="4800" b="1"/>
              <a:t>test data</a:t>
            </a:r>
            <a:r>
              <a:rPr lang="en-US" sz="4800"/>
              <a:t> to evaluate how well it performs.</a:t>
            </a:r>
          </a:p>
        </p:txBody>
      </p:sp>
    </p:spTree>
    <p:extLst>
      <p:ext uri="{BB962C8B-B14F-4D97-AF65-F5344CB8AC3E}">
        <p14:creationId xmlns:p14="http://schemas.microsoft.com/office/powerpoint/2010/main" val="298700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insert meme of self driving car from meme page</a:t>
            </a:r>
          </a:p>
        </p:txBody>
      </p:sp>
    </p:spTree>
    <p:extLst>
      <p:ext uri="{BB962C8B-B14F-4D97-AF65-F5344CB8AC3E}">
        <p14:creationId xmlns:p14="http://schemas.microsoft.com/office/powerpoint/2010/main" val="108047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What is machine learning?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Why is it useful?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Supervised Learning</a:t>
            </a:r>
          </a:p>
          <a:p>
            <a:pPr lvl="1"/>
            <a:r>
              <a:rPr lang="en-US" sz="3400" dirty="0"/>
              <a:t>Demo: k-Nearest-Neighbor</a:t>
            </a:r>
            <a:endParaRPr lang="en-US" sz="3600" dirty="0"/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What else can machine learning do?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How do we safely use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10276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k-Nearest Neighbors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Idea: when given a </a:t>
            </a:r>
            <a:r>
              <a:rPr lang="en-US" sz="4000" b="1" dirty="0"/>
              <a:t>test</a:t>
            </a:r>
            <a:r>
              <a:rPr lang="en-US" sz="4000" dirty="0"/>
              <a:t> image, look through all the </a:t>
            </a:r>
            <a:r>
              <a:rPr lang="en-US" sz="4000" b="1" dirty="0"/>
              <a:t>training</a:t>
            </a:r>
            <a:r>
              <a:rPr lang="en-US" sz="4000" dirty="0"/>
              <a:t> images to find the </a:t>
            </a:r>
            <a:r>
              <a:rPr lang="en-US" sz="4000" b="1" dirty="0"/>
              <a:t>“closest”</a:t>
            </a:r>
            <a:r>
              <a:rPr lang="en-US" sz="4000" dirty="0"/>
              <a:t> image. </a:t>
            </a:r>
          </a:p>
          <a:p>
            <a:r>
              <a:rPr lang="en-US" sz="4000" dirty="0"/>
              <a:t>Under the assumption that “close” images share the same label, return the label of that closest training image. </a:t>
            </a:r>
          </a:p>
          <a:p>
            <a:pPr lvl="1"/>
            <a:r>
              <a:rPr lang="en-US" sz="3800" dirty="0"/>
              <a:t>What does it mean for an image to be “close” to another image? 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79790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k-Nearest Neighbors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/>
              <a:t>Idea: when given a </a:t>
            </a:r>
            <a:r>
              <a:rPr lang="en-US" sz="4000" b="1"/>
              <a:t>test</a:t>
            </a:r>
            <a:r>
              <a:rPr lang="en-US" sz="4000"/>
              <a:t> image, look through all the </a:t>
            </a:r>
            <a:r>
              <a:rPr lang="en-US" sz="4000" b="1"/>
              <a:t>training</a:t>
            </a:r>
            <a:r>
              <a:rPr lang="en-US" sz="4000"/>
              <a:t> images to find the </a:t>
            </a:r>
            <a:r>
              <a:rPr lang="en-US" sz="4000" b="1">
                <a:solidFill>
                  <a:srgbClr val="FF0000"/>
                </a:solidFill>
              </a:rPr>
              <a:t>k</a:t>
            </a:r>
            <a:r>
              <a:rPr lang="en-US" sz="4000"/>
              <a:t> </a:t>
            </a:r>
            <a:r>
              <a:rPr lang="en-US" sz="4000" b="1"/>
              <a:t>“closest”</a:t>
            </a:r>
            <a:r>
              <a:rPr lang="en-US" sz="4000"/>
              <a:t> image</a:t>
            </a:r>
            <a:r>
              <a:rPr lang="en-US" sz="4000">
                <a:solidFill>
                  <a:srgbClr val="FF0000"/>
                </a:solidFill>
              </a:rPr>
              <a:t>s</a:t>
            </a:r>
            <a:r>
              <a:rPr lang="en-US" sz="4000"/>
              <a:t>. </a:t>
            </a:r>
          </a:p>
          <a:p>
            <a:r>
              <a:rPr lang="en-US" sz="4000"/>
              <a:t>Under the assumption that “close” images share the same label, return the </a:t>
            </a:r>
            <a:r>
              <a:rPr lang="en-US" sz="4000" b="1">
                <a:solidFill>
                  <a:srgbClr val="FF0000"/>
                </a:solidFill>
              </a:rPr>
              <a:t>most common</a:t>
            </a:r>
            <a:r>
              <a:rPr lang="en-US" sz="4000"/>
              <a:t> label of the </a:t>
            </a:r>
            <a:r>
              <a:rPr lang="en-US" sz="4000" b="1">
                <a:solidFill>
                  <a:srgbClr val="FF0000"/>
                </a:solidFill>
              </a:rPr>
              <a:t>k closest images</a:t>
            </a:r>
            <a:r>
              <a:rPr lang="en-US" sz="4000" b="1"/>
              <a:t>.</a:t>
            </a:r>
            <a:endParaRPr lang="en-US" sz="4000"/>
          </a:p>
          <a:p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803522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k-Nearest Neighbors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2800"/>
              <a:t>Given a test image </a:t>
            </a:r>
            <a:r>
              <a:rPr lang="en-US" sz="2800" b="1"/>
              <a:t>T </a:t>
            </a:r>
            <a:r>
              <a:rPr lang="en-US" sz="2800"/>
              <a:t>and a set of training images </a:t>
            </a:r>
            <a:r>
              <a:rPr lang="en-US" sz="2800" b="1"/>
              <a:t>S</a:t>
            </a:r>
            <a:r>
              <a:rPr lang="en-US" sz="2800"/>
              <a:t>:</a:t>
            </a:r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r>
              <a:rPr lang="en-US" sz="2800" b="1"/>
              <a:t>C </a:t>
            </a:r>
            <a:r>
              <a:rPr lang="en-US" sz="2800"/>
              <a:t> = </a:t>
            </a:r>
            <a:r>
              <a:rPr lang="en-US" sz="2800" b="1"/>
              <a:t>k </a:t>
            </a:r>
            <a:r>
              <a:rPr lang="en-US" sz="2800"/>
              <a:t>closest images to </a:t>
            </a:r>
            <a:r>
              <a:rPr lang="en-US" sz="2800" b="1"/>
              <a:t>T</a:t>
            </a:r>
          </a:p>
          <a:p>
            <a:pPr marL="0" indent="0">
              <a:buNone/>
            </a:pPr>
            <a:r>
              <a:rPr lang="en-US" sz="2800"/>
              <a:t>For each training image </a:t>
            </a:r>
            <a:r>
              <a:rPr lang="en-US" sz="2800" b="1"/>
              <a:t>I</a:t>
            </a:r>
            <a:r>
              <a:rPr lang="en-US" sz="2800"/>
              <a:t> in </a:t>
            </a:r>
            <a:r>
              <a:rPr lang="en-US" sz="2800" b="1"/>
              <a:t>S</a:t>
            </a:r>
            <a:r>
              <a:rPr lang="en-US" sz="2800"/>
              <a:t>:</a:t>
            </a:r>
          </a:p>
          <a:p>
            <a:pPr marL="0" indent="0">
              <a:buNone/>
            </a:pPr>
            <a:r>
              <a:rPr lang="en-US" sz="2800"/>
              <a:t>	distance = distance(</a:t>
            </a:r>
            <a:r>
              <a:rPr lang="en-US" sz="2800" b="1"/>
              <a:t>I, T</a:t>
            </a:r>
            <a:r>
              <a:rPr lang="en-US" sz="2800"/>
              <a:t>)</a:t>
            </a:r>
          </a:p>
          <a:p>
            <a:pPr marL="0" indent="0">
              <a:buNone/>
            </a:pPr>
            <a:r>
              <a:rPr lang="en-US" sz="2800"/>
              <a:t>	if distance &lt; distance between</a:t>
            </a:r>
            <a:r>
              <a:rPr lang="en-US" sz="2800" b="1"/>
              <a:t> I</a:t>
            </a:r>
            <a:r>
              <a:rPr lang="en-US" sz="2800"/>
              <a:t> and the images in </a:t>
            </a:r>
            <a:r>
              <a:rPr lang="en-US" sz="2800" b="1"/>
              <a:t>C</a:t>
            </a:r>
            <a:r>
              <a:rPr lang="en-US" sz="2800"/>
              <a:t>:</a:t>
            </a:r>
          </a:p>
          <a:p>
            <a:pPr marL="0" indent="0">
              <a:buNone/>
            </a:pPr>
            <a:r>
              <a:rPr lang="en-US" sz="2800"/>
              <a:t>		add </a:t>
            </a:r>
            <a:r>
              <a:rPr lang="en-US" sz="2800" b="1"/>
              <a:t>I</a:t>
            </a:r>
            <a:r>
              <a:rPr lang="en-US" sz="2800"/>
              <a:t> to </a:t>
            </a:r>
            <a:r>
              <a:rPr lang="en-US" sz="2800" b="1"/>
              <a:t>C</a:t>
            </a:r>
            <a:r>
              <a:rPr lang="en-US" sz="2800"/>
              <a:t> </a:t>
            </a:r>
          </a:p>
          <a:p>
            <a:pPr marL="0" indent="0">
              <a:buNone/>
            </a:pPr>
            <a:r>
              <a:rPr lang="en-US" sz="2800"/>
              <a:t>return most common label in </a:t>
            </a:r>
            <a:r>
              <a:rPr lang="en-US" sz="2800" b="1"/>
              <a:t>C</a:t>
            </a:r>
          </a:p>
          <a:p>
            <a:pPr marL="685800" lvl="2" indent="0">
              <a:buNone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6509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k-Nearest Neighbors</a:t>
            </a:r>
          </a:p>
        </p:txBody>
      </p:sp>
      <p:pic>
        <p:nvPicPr>
          <p:cNvPr id="4" name="Picture 3" descr="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21000"/>
            <a:ext cx="1066800" cy="1066800"/>
          </a:xfrm>
          <a:prstGeom prst="rect">
            <a:avLst/>
          </a:prstGeom>
        </p:spPr>
      </p:pic>
      <p:pic>
        <p:nvPicPr>
          <p:cNvPr id="5" name="Picture 4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65300"/>
            <a:ext cx="1066800" cy="1066800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1765300"/>
            <a:ext cx="1066800" cy="1066800"/>
          </a:xfrm>
          <a:prstGeom prst="rect">
            <a:avLst/>
          </a:prstGeom>
          <a:ln w="38100" cmpd="sng">
            <a:noFill/>
          </a:ln>
        </p:spPr>
      </p:pic>
      <p:pic>
        <p:nvPicPr>
          <p:cNvPr id="7" name="Picture 6" descr="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933700"/>
            <a:ext cx="1066800" cy="1066800"/>
          </a:xfrm>
          <a:prstGeom prst="rect">
            <a:avLst/>
          </a:prstGeom>
        </p:spPr>
      </p:pic>
      <p:pic>
        <p:nvPicPr>
          <p:cNvPr id="8" name="Picture 7" descr="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2933700"/>
            <a:ext cx="1066800" cy="1066800"/>
          </a:xfrm>
          <a:prstGeom prst="rect">
            <a:avLst/>
          </a:prstGeom>
        </p:spPr>
      </p:pic>
      <p:pic>
        <p:nvPicPr>
          <p:cNvPr id="9" name="Picture 8" descr="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2933700"/>
            <a:ext cx="1066800" cy="1066800"/>
          </a:xfrm>
          <a:prstGeom prst="rect">
            <a:avLst/>
          </a:prstGeom>
        </p:spPr>
      </p:pic>
      <p:pic>
        <p:nvPicPr>
          <p:cNvPr id="10" name="Picture 9" descr="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765300"/>
            <a:ext cx="1066800" cy="1066800"/>
          </a:xfrm>
          <a:prstGeom prst="rect">
            <a:avLst/>
          </a:prstGeom>
        </p:spPr>
      </p:pic>
      <p:pic>
        <p:nvPicPr>
          <p:cNvPr id="11" name="Picture 10" descr="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765300"/>
            <a:ext cx="1066800" cy="1066800"/>
          </a:xfrm>
          <a:prstGeom prst="rect">
            <a:avLst/>
          </a:prstGeom>
        </p:spPr>
      </p:pic>
      <p:pic>
        <p:nvPicPr>
          <p:cNvPr id="12" name="Picture 11" descr="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765300"/>
            <a:ext cx="1066800" cy="1066800"/>
          </a:xfrm>
          <a:prstGeom prst="rect">
            <a:avLst/>
          </a:prstGeom>
          <a:ln w="38100" cmpd="sng">
            <a:noFill/>
          </a:ln>
        </p:spPr>
      </p:pic>
      <p:pic>
        <p:nvPicPr>
          <p:cNvPr id="13" name="Picture 12" descr="1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00" y="2933700"/>
            <a:ext cx="1016000" cy="1016000"/>
          </a:xfrm>
          <a:prstGeom prst="rect">
            <a:avLst/>
          </a:prstGeom>
        </p:spPr>
      </p:pic>
      <p:pic>
        <p:nvPicPr>
          <p:cNvPr id="14" name="Picture 13" descr="26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4902200"/>
            <a:ext cx="1143000" cy="1143000"/>
          </a:xfrm>
          <a:prstGeom prst="rect">
            <a:avLst/>
          </a:prstGeom>
        </p:spPr>
      </p:pic>
      <p:pic>
        <p:nvPicPr>
          <p:cNvPr id="15" name="Picture 14" descr="58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0" y="1752600"/>
            <a:ext cx="1104900" cy="1104900"/>
          </a:xfrm>
          <a:prstGeom prst="rect">
            <a:avLst/>
          </a:prstGeom>
        </p:spPr>
      </p:pic>
      <p:pic>
        <p:nvPicPr>
          <p:cNvPr id="16" name="Picture 15" descr="64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0" y="2908300"/>
            <a:ext cx="1066800" cy="1066800"/>
          </a:xfrm>
          <a:prstGeom prst="rect">
            <a:avLst/>
          </a:prstGeom>
          <a:ln w="38100" cmpd="sng"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101600" y="1243568"/>
            <a:ext cx="3200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TRAIN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4800" y="4457412"/>
            <a:ext cx="3200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TEST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4965243"/>
            <a:ext cx="238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latin typeface="Consolas"/>
                <a:cs typeface="Consolas"/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2817602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k-Nearest Neighbors</a:t>
            </a:r>
          </a:p>
        </p:txBody>
      </p:sp>
      <p:pic>
        <p:nvPicPr>
          <p:cNvPr id="4" name="Picture 3" descr="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21000"/>
            <a:ext cx="1066800" cy="1066800"/>
          </a:xfrm>
          <a:prstGeom prst="rect">
            <a:avLst/>
          </a:prstGeom>
        </p:spPr>
      </p:pic>
      <p:pic>
        <p:nvPicPr>
          <p:cNvPr id="5" name="Picture 4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65300"/>
            <a:ext cx="1066800" cy="1066800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1765300"/>
            <a:ext cx="1066800" cy="10668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7" name="Picture 6" descr="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933700"/>
            <a:ext cx="1066800" cy="1066800"/>
          </a:xfrm>
          <a:prstGeom prst="rect">
            <a:avLst/>
          </a:prstGeom>
        </p:spPr>
      </p:pic>
      <p:pic>
        <p:nvPicPr>
          <p:cNvPr id="8" name="Picture 7" descr="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2933700"/>
            <a:ext cx="1066800" cy="1066800"/>
          </a:xfrm>
          <a:prstGeom prst="rect">
            <a:avLst/>
          </a:prstGeom>
        </p:spPr>
      </p:pic>
      <p:pic>
        <p:nvPicPr>
          <p:cNvPr id="9" name="Picture 8" descr="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2933700"/>
            <a:ext cx="1066800" cy="1066800"/>
          </a:xfrm>
          <a:prstGeom prst="rect">
            <a:avLst/>
          </a:prstGeom>
        </p:spPr>
      </p:pic>
      <p:pic>
        <p:nvPicPr>
          <p:cNvPr id="10" name="Picture 9" descr="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765300"/>
            <a:ext cx="1066800" cy="1066800"/>
          </a:xfrm>
          <a:prstGeom prst="rect">
            <a:avLst/>
          </a:prstGeom>
        </p:spPr>
      </p:pic>
      <p:pic>
        <p:nvPicPr>
          <p:cNvPr id="11" name="Picture 10" descr="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765300"/>
            <a:ext cx="1066800" cy="1066800"/>
          </a:xfrm>
          <a:prstGeom prst="rect">
            <a:avLst/>
          </a:prstGeom>
        </p:spPr>
      </p:pic>
      <p:pic>
        <p:nvPicPr>
          <p:cNvPr id="12" name="Picture 11" descr="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765300"/>
            <a:ext cx="1066800" cy="10668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13" name="Picture 12" descr="1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00" y="2933700"/>
            <a:ext cx="1016000" cy="1016000"/>
          </a:xfrm>
          <a:prstGeom prst="rect">
            <a:avLst/>
          </a:prstGeom>
        </p:spPr>
      </p:pic>
      <p:pic>
        <p:nvPicPr>
          <p:cNvPr id="14" name="Picture 13" descr="26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4902200"/>
            <a:ext cx="1143000" cy="1143000"/>
          </a:xfrm>
          <a:prstGeom prst="rect">
            <a:avLst/>
          </a:prstGeom>
        </p:spPr>
      </p:pic>
      <p:pic>
        <p:nvPicPr>
          <p:cNvPr id="15" name="Picture 14" descr="58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0" y="1752600"/>
            <a:ext cx="1104900" cy="1104900"/>
          </a:xfrm>
          <a:prstGeom prst="rect">
            <a:avLst/>
          </a:prstGeom>
        </p:spPr>
      </p:pic>
      <p:pic>
        <p:nvPicPr>
          <p:cNvPr id="16" name="Picture 15" descr="64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0" y="2908300"/>
            <a:ext cx="1066800" cy="10668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01600" y="1243568"/>
            <a:ext cx="3200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TRAIN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4800" y="4457412"/>
            <a:ext cx="3200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TEST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4400" y="4965243"/>
            <a:ext cx="238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latin typeface="Consolas"/>
                <a:cs typeface="Consolas"/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2024370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k-Nearest Neighbors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2800"/>
              <a:t>Given a test image </a:t>
            </a:r>
            <a:r>
              <a:rPr lang="en-US" sz="2800" b="1"/>
              <a:t>T </a:t>
            </a:r>
            <a:r>
              <a:rPr lang="en-US" sz="2800"/>
              <a:t>and a set of training images </a:t>
            </a:r>
            <a:r>
              <a:rPr lang="en-US" sz="2800" b="1"/>
              <a:t>S</a:t>
            </a:r>
            <a:r>
              <a:rPr lang="en-US" sz="2800"/>
              <a:t>:</a:t>
            </a:r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r>
              <a:rPr lang="en-US" sz="2800" b="1"/>
              <a:t>C </a:t>
            </a:r>
            <a:r>
              <a:rPr lang="en-US" sz="2800"/>
              <a:t> = </a:t>
            </a:r>
            <a:r>
              <a:rPr lang="en-US" sz="2800" b="1"/>
              <a:t>k </a:t>
            </a:r>
            <a:r>
              <a:rPr lang="en-US" sz="2800"/>
              <a:t>closest images to </a:t>
            </a:r>
            <a:r>
              <a:rPr lang="en-US" sz="2800" b="1"/>
              <a:t>T</a:t>
            </a:r>
          </a:p>
          <a:p>
            <a:pPr marL="0" indent="0">
              <a:buNone/>
            </a:pPr>
            <a:r>
              <a:rPr lang="en-US" sz="2800"/>
              <a:t>For each training image </a:t>
            </a:r>
            <a:r>
              <a:rPr lang="en-US" sz="2800" b="1"/>
              <a:t>I</a:t>
            </a:r>
            <a:r>
              <a:rPr lang="en-US" sz="2800"/>
              <a:t> in </a:t>
            </a:r>
            <a:r>
              <a:rPr lang="en-US" sz="2800" b="1"/>
              <a:t>S</a:t>
            </a:r>
            <a:r>
              <a:rPr lang="en-US" sz="2800"/>
              <a:t>:</a:t>
            </a:r>
          </a:p>
          <a:p>
            <a:pPr marL="0" indent="0">
              <a:buNone/>
            </a:pPr>
            <a:r>
              <a:rPr lang="en-US" sz="2800"/>
              <a:t>	distance = distance(</a:t>
            </a:r>
            <a:r>
              <a:rPr lang="en-US" sz="2800" b="1"/>
              <a:t>I, T</a:t>
            </a:r>
            <a:r>
              <a:rPr lang="en-US" sz="2800"/>
              <a:t>)</a:t>
            </a:r>
          </a:p>
          <a:p>
            <a:pPr marL="0" indent="0">
              <a:buNone/>
            </a:pPr>
            <a:r>
              <a:rPr lang="en-US" sz="2800"/>
              <a:t>	if distance &lt; distance between</a:t>
            </a:r>
            <a:r>
              <a:rPr lang="en-US" sz="2800" b="1"/>
              <a:t> I</a:t>
            </a:r>
            <a:r>
              <a:rPr lang="en-US" sz="2800"/>
              <a:t> and the images in </a:t>
            </a:r>
            <a:r>
              <a:rPr lang="en-US" sz="2800" b="1"/>
              <a:t>C</a:t>
            </a:r>
            <a:r>
              <a:rPr lang="en-US" sz="2800"/>
              <a:t>:</a:t>
            </a:r>
          </a:p>
          <a:p>
            <a:pPr marL="0" indent="0">
              <a:buNone/>
            </a:pPr>
            <a:r>
              <a:rPr lang="en-US" sz="2800"/>
              <a:t>		add </a:t>
            </a:r>
            <a:r>
              <a:rPr lang="en-US" sz="2800" b="1"/>
              <a:t>I</a:t>
            </a:r>
            <a:r>
              <a:rPr lang="en-US" sz="2800"/>
              <a:t> to </a:t>
            </a:r>
            <a:r>
              <a:rPr lang="en-US" sz="2800" b="1"/>
              <a:t>C</a:t>
            </a:r>
            <a:r>
              <a:rPr lang="en-US" sz="2800"/>
              <a:t> </a:t>
            </a:r>
          </a:p>
          <a:p>
            <a:pPr marL="0" indent="0">
              <a:buNone/>
            </a:pPr>
            <a:r>
              <a:rPr lang="en-US" sz="2800"/>
              <a:t>return most common label in </a:t>
            </a:r>
            <a:r>
              <a:rPr lang="en-US" sz="2800" b="1"/>
              <a:t>C</a:t>
            </a:r>
          </a:p>
          <a:p>
            <a:pPr marL="685800" lvl="2" indent="0">
              <a:buNone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81685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k-Nearest Neighbors demo!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4121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nothing to see here, carry on </a:t>
            </a:r>
            <a:r>
              <a:rPr lang="en-US" sz="3600">
                <a:sym typeface="Wingdings"/>
              </a:rPr>
              <a:t> 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59069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update mechanisms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53C5F8-2E50-F749-A59F-3BAF36A19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r>
              <a:rPr lang="en-US" sz="4000" dirty="0"/>
              <a:t>At a high level: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Calculate how wrong a prediction was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Determine what contributed most to the wrong prediction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Adjust the model so it will be less wrong in the future</a:t>
            </a:r>
          </a:p>
          <a:p>
            <a:r>
              <a:rPr lang="en-US" sz="4000" dirty="0"/>
              <a:t>At a low level, lots of linear algebra!</a:t>
            </a:r>
          </a:p>
        </p:txBody>
      </p:sp>
    </p:spTree>
    <p:extLst>
      <p:ext uri="{BB962C8B-B14F-4D97-AF65-F5344CB8AC3E}">
        <p14:creationId xmlns:p14="http://schemas.microsoft.com/office/powerpoint/2010/main" val="2230261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What is machine learning?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Why is it useful?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Supervised Learning</a:t>
            </a:r>
          </a:p>
          <a:p>
            <a:pPr lvl="1"/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Demo: k-Nearest-Neighbor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/>
              <a:t>What else can machine learning do?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How do we safely use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0016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ML and AI are increasingly prevalent in our lives, and it’s important to at least be aware of what’s happening and how to understand the news you’re reading</a:t>
            </a:r>
          </a:p>
        </p:txBody>
      </p:sp>
    </p:spTree>
    <p:extLst>
      <p:ext uri="{BB962C8B-B14F-4D97-AF65-F5344CB8AC3E}">
        <p14:creationId xmlns:p14="http://schemas.microsoft.com/office/powerpoint/2010/main" val="236309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ML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sz="4800" dirty="0">
                <a:latin typeface="Calibri"/>
                <a:ea typeface="Consolas" charset="0"/>
                <a:cs typeface="Calibri"/>
              </a:rPr>
              <a:t>Supervised Learning</a:t>
            </a:r>
          </a:p>
          <a:p>
            <a:pPr lvl="1"/>
            <a:r>
              <a:rPr lang="en-US" sz="4600" dirty="0">
                <a:latin typeface="Calibri"/>
                <a:ea typeface="Consolas" charset="0"/>
                <a:cs typeface="Calibri"/>
              </a:rPr>
              <a:t>Classification, like the cat or skin cancer or digits examples</a:t>
            </a:r>
          </a:p>
          <a:p>
            <a:pPr lvl="1"/>
            <a:r>
              <a:rPr lang="en-US" sz="4600" b="1" dirty="0">
                <a:latin typeface="Calibri"/>
                <a:ea typeface="Consolas" charset="0"/>
                <a:cs typeface="Calibri"/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40036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sz="4600" b="1" dirty="0">
                <a:latin typeface="Calibri"/>
                <a:ea typeface="Consolas" charset="0"/>
                <a:cs typeface="Calibri"/>
              </a:rPr>
              <a:t>House price prediction</a:t>
            </a:r>
          </a:p>
          <a:p>
            <a:endParaRPr lang="en-US" sz="4600" b="1" dirty="0">
              <a:latin typeface="Calibri"/>
              <a:ea typeface="Consolas" charset="0"/>
              <a:cs typeface="Calibri"/>
            </a:endParaRPr>
          </a:p>
          <a:p>
            <a:pPr marL="0" indent="0">
              <a:buNone/>
            </a:pPr>
            <a:endParaRPr lang="en-US" sz="4600" dirty="0">
              <a:latin typeface="Calibri"/>
              <a:ea typeface="Consolas" charset="0"/>
              <a:cs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897049"/>
              </p:ext>
            </p:extLst>
          </p:nvPr>
        </p:nvGraphicFramePr>
        <p:xfrm>
          <a:off x="863600" y="3246120"/>
          <a:ext cx="4292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Square</a:t>
                      </a:r>
                      <a:r>
                        <a:rPr lang="en-US" baseline="0">
                          <a:solidFill>
                            <a:schemeClr val="tx1"/>
                          </a:solidFill>
                        </a:rPr>
                        <a:t> Footage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House</a:t>
                      </a:r>
                      <a:r>
                        <a:rPr lang="en-US" baseline="0">
                          <a:solidFill>
                            <a:schemeClr val="tx1"/>
                          </a:solidFill>
                        </a:rPr>
                        <a:t> Price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1,256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175,000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5,897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2,000,000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4,300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1,300,000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2,400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750,000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2,600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690,000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1,000,000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70000" y="2235200"/>
            <a:ext cx="317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/>
              <a:t>Training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94400" y="2235200"/>
            <a:ext cx="317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/>
              <a:t>Test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2000" y="3246120"/>
            <a:ext cx="289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“My house has 1,800 square feet. How much should I expect it to sell for?”</a:t>
            </a:r>
          </a:p>
        </p:txBody>
      </p:sp>
    </p:spTree>
    <p:extLst>
      <p:ext uri="{BB962C8B-B14F-4D97-AF65-F5344CB8AC3E}">
        <p14:creationId xmlns:p14="http://schemas.microsoft.com/office/powerpoint/2010/main" val="247234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sz="4600" b="1" dirty="0">
                <a:latin typeface="Calibri"/>
                <a:ea typeface="Consolas" charset="0"/>
                <a:cs typeface="Calibri"/>
              </a:rPr>
              <a:t>Poverty from nightlights</a:t>
            </a:r>
          </a:p>
          <a:p>
            <a:endParaRPr lang="en-US" sz="4600" b="1" dirty="0">
              <a:latin typeface="Calibri"/>
              <a:ea typeface="Consolas" charset="0"/>
              <a:cs typeface="Calibri"/>
            </a:endParaRPr>
          </a:p>
          <a:p>
            <a:pPr marL="0" indent="0">
              <a:buNone/>
            </a:pPr>
            <a:endParaRPr lang="en-US" sz="4600" dirty="0">
              <a:latin typeface="Calibri"/>
              <a:ea typeface="Consolas" charset="0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0000" y="2235200"/>
            <a:ext cx="317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/>
              <a:t>Training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94400" y="2235200"/>
            <a:ext cx="317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/>
              <a:t>Test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2000" y="3246120"/>
            <a:ext cx="289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“My house has 1,800 square feet. How much should I expect it to sell for?”</a:t>
            </a:r>
          </a:p>
        </p:txBody>
      </p:sp>
    </p:spTree>
    <p:extLst>
      <p:ext uri="{BB962C8B-B14F-4D97-AF65-F5344CB8AC3E}">
        <p14:creationId xmlns:p14="http://schemas.microsoft.com/office/powerpoint/2010/main" val="1597857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ML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sz="4600" dirty="0">
                <a:latin typeface="Calibri"/>
                <a:ea typeface="Consolas" charset="0"/>
                <a:cs typeface="Calibri"/>
              </a:rPr>
              <a:t>Supervised Learning</a:t>
            </a:r>
          </a:p>
          <a:p>
            <a:pPr lvl="1"/>
            <a:r>
              <a:rPr lang="en-US" sz="4400" dirty="0">
                <a:latin typeface="Calibri"/>
                <a:ea typeface="Consolas" charset="0"/>
                <a:cs typeface="Calibri"/>
              </a:rPr>
              <a:t>Classification</a:t>
            </a:r>
          </a:p>
          <a:p>
            <a:pPr lvl="1"/>
            <a:r>
              <a:rPr lang="en-US" sz="4400" dirty="0">
                <a:latin typeface="Calibri"/>
                <a:ea typeface="Consolas" charset="0"/>
                <a:cs typeface="Calibri"/>
              </a:rPr>
              <a:t>Regression</a:t>
            </a:r>
          </a:p>
          <a:p>
            <a:r>
              <a:rPr lang="en-US" sz="4600" b="1" dirty="0">
                <a:latin typeface="Calibri"/>
                <a:ea typeface="Consolas" charset="0"/>
                <a:cs typeface="Calibri"/>
              </a:rPr>
              <a:t>Unsupervised Learning</a:t>
            </a:r>
          </a:p>
          <a:p>
            <a:pPr lvl="1"/>
            <a:r>
              <a:rPr lang="en-US" sz="4400" dirty="0">
                <a:latin typeface="Calibri"/>
                <a:ea typeface="Consolas" charset="0"/>
                <a:cs typeface="Calibri"/>
              </a:rPr>
              <a:t>Finding </a:t>
            </a:r>
            <a:r>
              <a:rPr lang="en-US" sz="4400" b="1" dirty="0">
                <a:latin typeface="Calibri"/>
                <a:ea typeface="Consolas" charset="0"/>
                <a:cs typeface="Calibri"/>
              </a:rPr>
              <a:t>structure</a:t>
            </a:r>
            <a:r>
              <a:rPr lang="en-US" sz="4400" dirty="0">
                <a:latin typeface="Calibri"/>
                <a:ea typeface="Consolas" charset="0"/>
                <a:cs typeface="Calibri"/>
              </a:rPr>
              <a:t> in unlabeled data</a:t>
            </a:r>
          </a:p>
        </p:txBody>
      </p:sp>
    </p:spTree>
    <p:extLst>
      <p:ext uri="{BB962C8B-B14F-4D97-AF65-F5344CB8AC3E}">
        <p14:creationId xmlns:p14="http://schemas.microsoft.com/office/powerpoint/2010/main" val="2374882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Prize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sz="4600" dirty="0">
                <a:latin typeface="Calibri"/>
                <a:ea typeface="Consolas" charset="0"/>
                <a:cs typeface="Calibri"/>
              </a:rPr>
              <a:t>Netflix Prize</a:t>
            </a:r>
            <a:endParaRPr lang="en-US" sz="4600" b="1" dirty="0">
              <a:latin typeface="Calibri"/>
              <a:ea typeface="Consolas" charset="0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400299"/>
            <a:ext cx="7086600" cy="361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46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ML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sz="4600" dirty="0">
                <a:latin typeface="Calibri"/>
                <a:ea typeface="Consolas" charset="0"/>
                <a:cs typeface="Calibri"/>
              </a:rPr>
              <a:t>Supervised Learning</a:t>
            </a:r>
          </a:p>
          <a:p>
            <a:pPr lvl="1"/>
            <a:r>
              <a:rPr lang="en-US" sz="4400" dirty="0">
                <a:latin typeface="Calibri"/>
                <a:ea typeface="Consolas" charset="0"/>
                <a:cs typeface="Calibri"/>
              </a:rPr>
              <a:t>Classification</a:t>
            </a:r>
          </a:p>
          <a:p>
            <a:pPr lvl="1"/>
            <a:r>
              <a:rPr lang="en-US" sz="4400" dirty="0">
                <a:latin typeface="Calibri"/>
                <a:ea typeface="Consolas" charset="0"/>
                <a:cs typeface="Calibri"/>
              </a:rPr>
              <a:t>Regression</a:t>
            </a:r>
          </a:p>
          <a:p>
            <a:r>
              <a:rPr lang="en-US" sz="4600" dirty="0">
                <a:latin typeface="Calibri"/>
                <a:ea typeface="Consolas" charset="0"/>
                <a:cs typeface="Calibri"/>
              </a:rPr>
              <a:t>Unsupervised Learning</a:t>
            </a:r>
          </a:p>
          <a:p>
            <a:r>
              <a:rPr lang="en-US" sz="4600" b="1" dirty="0">
                <a:latin typeface="Calibri"/>
                <a:ea typeface="Consolas" charset="0"/>
                <a:cs typeface="Calibri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801093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endParaRPr lang="en-US" sz="4600" b="1" dirty="0">
              <a:latin typeface="Calibri"/>
              <a:ea typeface="Consolas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2853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remains really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sz="4800" dirty="0">
                <a:latin typeface="Calibri"/>
                <a:ea typeface="Consolas" charset="0"/>
                <a:cs typeface="Calibri"/>
              </a:rPr>
              <a:t>Human-like dialog</a:t>
            </a:r>
          </a:p>
          <a:p>
            <a:r>
              <a:rPr lang="en-US" sz="4600" dirty="0">
                <a:latin typeface="Calibri"/>
                <a:ea typeface="Consolas" charset="0"/>
                <a:cs typeface="Calibri"/>
              </a:rPr>
              <a:t>Common-sense reasoning about the world</a:t>
            </a:r>
          </a:p>
          <a:p>
            <a:r>
              <a:rPr lang="en-US" sz="4600" b="1" dirty="0">
                <a:latin typeface="Calibri"/>
                <a:ea typeface="Consolas" charset="0"/>
                <a:cs typeface="Calibri"/>
              </a:rPr>
              <a:t>Strong</a:t>
            </a:r>
            <a:r>
              <a:rPr lang="en-US" sz="4600" dirty="0">
                <a:latin typeface="Calibri"/>
                <a:ea typeface="Consolas" charset="0"/>
                <a:cs typeface="Calibri"/>
              </a:rPr>
              <a:t> generalization</a:t>
            </a:r>
          </a:p>
          <a:p>
            <a:r>
              <a:rPr lang="en-US" sz="4600" dirty="0">
                <a:latin typeface="Calibri"/>
                <a:ea typeface="Consolas" charset="0"/>
                <a:cs typeface="Calibri"/>
              </a:rPr>
              <a:t>Learning to learn</a:t>
            </a:r>
          </a:p>
          <a:p>
            <a:r>
              <a:rPr lang="mr-IN" sz="4600" dirty="0">
                <a:latin typeface="Calibri"/>
                <a:ea typeface="Consolas" charset="0"/>
                <a:cs typeface="Calibri"/>
              </a:rPr>
              <a:t>…</a:t>
            </a:r>
            <a:r>
              <a:rPr lang="en-US" sz="4600" dirty="0">
                <a:latin typeface="Calibri"/>
                <a:ea typeface="Consolas" charset="0"/>
                <a:cs typeface="Calibri"/>
              </a:rPr>
              <a:t> and much else </a:t>
            </a:r>
            <a:r>
              <a:rPr lang="en-US" sz="4600" dirty="0">
                <a:latin typeface="Calibri"/>
                <a:ea typeface="Consolas" charset="0"/>
                <a:cs typeface="Calibri"/>
                <a:sym typeface="Wingdings"/>
              </a:rPr>
              <a:t> </a:t>
            </a:r>
            <a:endParaRPr lang="en-US" sz="4600" dirty="0">
              <a:latin typeface="Calibri"/>
              <a:ea typeface="Consolas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553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What is machine learning?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Why is it useful?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Supervised Learning</a:t>
            </a:r>
          </a:p>
          <a:p>
            <a:pPr lvl="1"/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Demo: k-Nearest-Neighbor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What else can machine learning do?</a:t>
            </a:r>
          </a:p>
          <a:p>
            <a:r>
              <a:rPr lang="en-US" sz="3600" dirty="0"/>
              <a:t>How do we safely use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47094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sz="4800" dirty="0">
                <a:latin typeface="Calibri"/>
                <a:ea typeface="Consolas" charset="0"/>
                <a:cs typeface="Calibri"/>
              </a:rPr>
              <a:t>Court sentencing example, word2vec example</a:t>
            </a:r>
          </a:p>
          <a:p>
            <a:r>
              <a:rPr lang="en-US" sz="4800" dirty="0">
                <a:latin typeface="Calibri"/>
                <a:ea typeface="Consolas" charset="0"/>
                <a:cs typeface="Calibri"/>
              </a:rPr>
              <a:t>importance of DATA</a:t>
            </a:r>
            <a:endParaRPr lang="en-US" sz="4600" dirty="0">
              <a:latin typeface="Calibri"/>
              <a:ea typeface="Consolas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6408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What is machine learning?</a:t>
            </a:r>
          </a:p>
          <a:p>
            <a:r>
              <a:rPr lang="en-US" sz="3600" dirty="0"/>
              <a:t>Why is it useful?</a:t>
            </a:r>
          </a:p>
          <a:p>
            <a:r>
              <a:rPr lang="en-US" sz="3600" dirty="0"/>
              <a:t>Supervised Learning</a:t>
            </a:r>
          </a:p>
          <a:p>
            <a:pPr lvl="1"/>
            <a:r>
              <a:rPr lang="en-US" sz="3400" dirty="0"/>
              <a:t>Demo: k-Nearest-Neighbor</a:t>
            </a:r>
          </a:p>
          <a:p>
            <a:pPr lvl="1"/>
            <a:r>
              <a:rPr lang="en-US" sz="3400" dirty="0"/>
              <a:t>OR brief intro to regression?</a:t>
            </a:r>
            <a:endParaRPr lang="en-US" sz="3600" dirty="0"/>
          </a:p>
          <a:p>
            <a:r>
              <a:rPr lang="en-US" sz="3600" dirty="0"/>
              <a:t>What else can machine learning do?</a:t>
            </a:r>
          </a:p>
          <a:p>
            <a:r>
              <a:rPr lang="en-US" sz="3600" dirty="0"/>
              <a:t>How do we safely use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13739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sz="4600" dirty="0">
                <a:latin typeface="Calibri"/>
                <a:ea typeface="Consolas" charset="0"/>
                <a:cs typeface="Calibri"/>
              </a:rPr>
              <a:t>quote from Elon Musk about his fear of AI</a:t>
            </a:r>
          </a:p>
          <a:p>
            <a:r>
              <a:rPr lang="en-US" sz="4600" dirty="0">
                <a:latin typeface="Calibri"/>
                <a:ea typeface="Consolas" charset="0"/>
                <a:cs typeface="Calibri"/>
              </a:rPr>
              <a:t>Google’s Pentagon contract (autonomous killing drones)</a:t>
            </a:r>
          </a:p>
        </p:txBody>
      </p:sp>
    </p:spTree>
    <p:extLst>
      <p:ext uri="{BB962C8B-B14F-4D97-AF65-F5344CB8AC3E}">
        <p14:creationId xmlns:p14="http://schemas.microsoft.com/office/powerpoint/2010/main" val="1021601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ML is powerful because it can learn from data, without explicit instruction</a:t>
            </a:r>
          </a:p>
          <a:p>
            <a:r>
              <a:rPr lang="en-US" sz="3600" dirty="0"/>
              <a:t>… but because of that, is subject to the same flaws found in data</a:t>
            </a:r>
          </a:p>
          <a:p>
            <a:r>
              <a:rPr lang="en-US" sz="3600" dirty="0"/>
              <a:t>… and must be used safely</a:t>
            </a:r>
          </a:p>
          <a:p>
            <a:r>
              <a:rPr lang="en-US" sz="3600" dirty="0"/>
              <a:t>[insert cute graphic here]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79679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What is machine learning?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Why is it useful?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Supervised Learning</a:t>
            </a:r>
          </a:p>
          <a:p>
            <a:pPr lvl="1"/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Demo: k-Nearest-Neighbor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What else can machine learning do?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How do we safely use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10021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Animal Classification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1397000"/>
            <a:ext cx="8839200" cy="1600200"/>
          </a:xfrm>
        </p:spPr>
        <p:txBody>
          <a:bodyPr/>
          <a:lstStyle/>
          <a:p>
            <a:r>
              <a:rPr lang="en-US" sz="4000"/>
              <a:t>We have a picture and we want to know if it’s a cat or not.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1" y="2997200"/>
            <a:ext cx="2133600" cy="1202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4691856"/>
            <a:ext cx="2133601" cy="14215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1" y="2997200"/>
            <a:ext cx="1905756" cy="12024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349" y="4474963"/>
            <a:ext cx="1874007" cy="20660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16200000">
            <a:off x="2635252" y="3181349"/>
            <a:ext cx="584200" cy="800102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6200000">
            <a:off x="2647951" y="4921249"/>
            <a:ext cx="584200" cy="800102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200000">
            <a:off x="7042910" y="3181349"/>
            <a:ext cx="584200" cy="800102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6200000">
            <a:off x="7042910" y="5035549"/>
            <a:ext cx="584200" cy="800102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327403" y="3314124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/>
                <a:cs typeface="Consolas"/>
              </a:rPr>
              <a:t>true</a:t>
            </a:r>
            <a:endParaRPr lang="en-US" sz="3200">
              <a:latin typeface="Consolas"/>
              <a:cs typeface="Consola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27401" y="506283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/>
                <a:cs typeface="Consolas"/>
              </a:rPr>
              <a:t>true</a:t>
            </a:r>
            <a:endParaRPr lang="en-US" sz="3200">
              <a:latin typeface="Consolas"/>
              <a:cs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97802" y="3403024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/>
                <a:cs typeface="Consolas"/>
              </a:rPr>
              <a:t>false</a:t>
            </a:r>
            <a:endParaRPr lang="en-US" sz="3200">
              <a:latin typeface="Consolas"/>
              <a:cs typeface="Consola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2400" y="515173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/>
                <a:cs typeface="Consolas"/>
              </a:rPr>
              <a:t>false</a:t>
            </a:r>
            <a:endParaRPr lang="en-US" sz="32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47864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Animal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930400"/>
            <a:ext cx="8839200" cy="4546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private 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isCat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GImage animal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int[][] pixels = animal.getPixelArray();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if (</a:t>
            </a:r>
            <a:r>
              <a:rPr lang="en-US" dirty="0" err="1">
                <a:solidFill>
                  <a:srgbClr val="3366FF"/>
                </a:solidFill>
                <a:latin typeface="Consolas" charset="0"/>
                <a:ea typeface="Consolas" charset="0"/>
                <a:cs typeface="Consolas" charset="0"/>
              </a:rPr>
              <a:t>containsTwoEyes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(pixels)){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if (</a:t>
            </a:r>
            <a:r>
              <a:rPr lang="en-US" dirty="0" err="1">
                <a:solidFill>
                  <a:srgbClr val="3366FF"/>
                </a:solidFill>
                <a:latin typeface="Consolas" charset="0"/>
                <a:ea typeface="Consolas" charset="0"/>
                <a:cs typeface="Consolas" charset="0"/>
              </a:rPr>
              <a:t>hasWhiskers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(pixels)){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	if (</a:t>
            </a:r>
            <a:r>
              <a:rPr lang="en-US" dirty="0" err="1">
                <a:solidFill>
                  <a:srgbClr val="3366FF"/>
                </a:solidFill>
                <a:latin typeface="Consolas" charset="0"/>
                <a:ea typeface="Consolas" charset="0"/>
                <a:cs typeface="Consolas" charset="0"/>
              </a:rPr>
              <a:t>hasPointyEars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(pixels)){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		return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	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return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" y="1219537"/>
            <a:ext cx="643737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Here’s one way you might code this</a:t>
            </a:r>
            <a:r>
              <a:rPr lang="mr-IN" sz="3200" dirty="0"/>
              <a:t>…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3132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tricky cases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714500"/>
            <a:ext cx="3567119" cy="237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714499"/>
            <a:ext cx="3721100" cy="4961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4262966"/>
            <a:ext cx="3629480" cy="24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43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Pros/Cons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ea typeface="Consolas" charset="0"/>
                <a:cs typeface="Calibri"/>
              </a:rPr>
              <a:t>Pros</a:t>
            </a:r>
          </a:p>
          <a:p>
            <a:pPr lvl="1"/>
            <a:r>
              <a:rPr lang="en-US" sz="2800" dirty="0">
                <a:latin typeface="Calibri"/>
                <a:ea typeface="Consolas" charset="0"/>
                <a:cs typeface="Calibri"/>
              </a:rPr>
              <a:t>Matches our human intuition about what a cat is</a:t>
            </a:r>
          </a:p>
          <a:p>
            <a:pPr lvl="1"/>
            <a:r>
              <a:rPr lang="en-US" sz="2800" dirty="0">
                <a:latin typeface="Calibri"/>
                <a:ea typeface="Consolas" charset="0"/>
                <a:cs typeface="Calibri"/>
              </a:rPr>
              <a:t>Easy to understand the code</a:t>
            </a:r>
          </a:p>
          <a:p>
            <a:r>
              <a:rPr lang="en-US" sz="2800" dirty="0">
                <a:latin typeface="Calibri"/>
                <a:ea typeface="Consolas" charset="0"/>
                <a:cs typeface="Calibri"/>
              </a:rPr>
              <a:t>Cons</a:t>
            </a:r>
          </a:p>
          <a:p>
            <a:pPr lvl="1"/>
            <a:r>
              <a:rPr lang="en-US" sz="2800" dirty="0">
                <a:latin typeface="Calibri"/>
                <a:ea typeface="Consolas" charset="0"/>
                <a:cs typeface="Calibri"/>
              </a:rPr>
              <a:t>Requires us to explicitly enumerate every feature that’s important, and know how important it is</a:t>
            </a:r>
          </a:p>
          <a:p>
            <a:pPr lvl="1"/>
            <a:r>
              <a:rPr lang="en-US" sz="2800" dirty="0">
                <a:latin typeface="Calibri"/>
                <a:ea typeface="Consolas" charset="0"/>
                <a:cs typeface="Calibri"/>
              </a:rPr>
              <a:t>Need to write code to detect eyes, and whiskers, and the pointiness of ears</a:t>
            </a:r>
          </a:p>
          <a:p>
            <a:pPr lvl="1"/>
            <a:r>
              <a:rPr lang="en-US" sz="2800" dirty="0">
                <a:latin typeface="Calibri"/>
                <a:ea typeface="Consolas" charset="0"/>
                <a:cs typeface="Calibri"/>
              </a:rPr>
              <a:t>Will never improve</a:t>
            </a:r>
            <a:r>
              <a:rPr lang="mr-IN" sz="2800" dirty="0">
                <a:latin typeface="Calibri"/>
                <a:ea typeface="Consolas" charset="0"/>
                <a:cs typeface="Calibri"/>
              </a:rPr>
              <a:t>…</a:t>
            </a:r>
            <a:r>
              <a:rPr lang="en-US" sz="2800" dirty="0">
                <a:latin typeface="Calibri"/>
                <a:ea typeface="Consolas" charset="0"/>
                <a:cs typeface="Calibri"/>
              </a:rPr>
              <a:t> cannot learn from its mistakes</a:t>
            </a:r>
          </a:p>
        </p:txBody>
      </p:sp>
    </p:spTree>
    <p:extLst>
      <p:ext uri="{BB962C8B-B14F-4D97-AF65-F5344CB8AC3E}">
        <p14:creationId xmlns:p14="http://schemas.microsoft.com/office/powerpoint/2010/main" val="1740571231"/>
      </p:ext>
    </p:extLst>
  </p:cSld>
  <p:clrMapOvr>
    <a:masterClrMapping/>
  </p:clrMapOvr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9013</TotalTime>
  <Words>1270</Words>
  <Application>Microsoft Macintosh PowerPoint</Application>
  <PresentationFormat>On-screen Show (4:3)</PresentationFormat>
  <Paragraphs>245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Andale Mono</vt:lpstr>
      <vt:lpstr>Arial</vt:lpstr>
      <vt:lpstr>Calibri</vt:lpstr>
      <vt:lpstr>Consolas</vt:lpstr>
      <vt:lpstr>Tahoma</vt:lpstr>
      <vt:lpstr>Verdana</vt:lpstr>
      <vt:lpstr>Wingdings</vt:lpstr>
      <vt:lpstr>DarkRedTop</vt:lpstr>
      <vt:lpstr>CS 106A, Lecture 26 Life After CS 106A, Part 2 [insert machine learning diagram?]</vt:lpstr>
      <vt:lpstr>Why is this important?</vt:lpstr>
      <vt:lpstr>Why is this important?</vt:lpstr>
      <vt:lpstr>Plan for today</vt:lpstr>
      <vt:lpstr>Plan for today</vt:lpstr>
      <vt:lpstr>Ex: Animal Classification</vt:lpstr>
      <vt:lpstr>Ex: Animal Classification</vt:lpstr>
      <vt:lpstr>Some tricky cases</vt:lpstr>
      <vt:lpstr>Pros/Cons</vt:lpstr>
      <vt:lpstr>What is Machine Learning?</vt:lpstr>
      <vt:lpstr>Plan for today</vt:lpstr>
      <vt:lpstr>Animal Classification: Take 2</vt:lpstr>
      <vt:lpstr>Pros/Cons</vt:lpstr>
      <vt:lpstr>Where is this useful?</vt:lpstr>
      <vt:lpstr>Digit Classification</vt:lpstr>
      <vt:lpstr>Plan for today</vt:lpstr>
      <vt:lpstr>Supervised Learning</vt:lpstr>
      <vt:lpstr>Digit Classification</vt:lpstr>
      <vt:lpstr>Train Data / Test Data</vt:lpstr>
      <vt:lpstr>Plan for today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 demo!</vt:lpstr>
      <vt:lpstr>Aside: update mechanisms</vt:lpstr>
      <vt:lpstr>Plan for today</vt:lpstr>
      <vt:lpstr>What else can ML do?</vt:lpstr>
      <vt:lpstr>Regression Example</vt:lpstr>
      <vt:lpstr>Regression Example</vt:lpstr>
      <vt:lpstr>What else can ML do?</vt:lpstr>
      <vt:lpstr>Netflix Prize Example</vt:lpstr>
      <vt:lpstr>What else can ML do?</vt:lpstr>
      <vt:lpstr>AlphaGo</vt:lpstr>
      <vt:lpstr>What remains really hard?</vt:lpstr>
      <vt:lpstr>Plan for today</vt:lpstr>
      <vt:lpstr>Algorithmic bias</vt:lpstr>
      <vt:lpstr>Artificial Intelligence</vt:lpstr>
      <vt:lpstr>Recap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Annie Hu</cp:lastModifiedBy>
  <cp:revision>837</cp:revision>
  <cp:lastPrinted>2017-08-08T08:58:53Z</cp:lastPrinted>
  <dcterms:created xsi:type="dcterms:W3CDTF">2017-04-27T05:20:22Z</dcterms:created>
  <dcterms:modified xsi:type="dcterms:W3CDTF">2018-08-06T17:38:29Z</dcterms:modified>
</cp:coreProperties>
</file>